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98" r:id="rId5"/>
    <p:sldId id="259" r:id="rId6"/>
    <p:sldId id="260" r:id="rId7"/>
    <p:sldId id="304" r:id="rId8"/>
    <p:sldId id="305" r:id="rId9"/>
    <p:sldId id="264" r:id="rId10"/>
    <p:sldId id="300" r:id="rId11"/>
    <p:sldId id="301" r:id="rId12"/>
    <p:sldId id="302" r:id="rId13"/>
    <p:sldId id="303" r:id="rId14"/>
    <p:sldId id="297" r:id="rId15"/>
  </p:sldIdLst>
  <p:sldSz cx="6076950" cy="3419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55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2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33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5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17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7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9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3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8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2908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2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33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93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3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41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A59803-7F2D-82FF-2C72-CB8750B591A8}"/>
              </a:ext>
            </a:extLst>
          </p:cNvPr>
          <p:cNvSpPr txBox="1"/>
          <p:nvPr/>
        </p:nvSpPr>
        <p:spPr>
          <a:xfrm>
            <a:off x="3038475" y="3001209"/>
            <a:ext cx="5057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accent3"/>
                </a:solidFill>
                <a:latin typeface="Agency FB" panose="020B0503020202020204" pitchFamily="34" charset="0"/>
              </a:rPr>
              <a:t>Presented by – MANPREET SINGH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6E54-99CC-3DFB-9831-1996B6D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B639F3-1863-6929-F259-72A8FFFD4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6076950" cy="3495799"/>
          </a:xfrm>
        </p:spPr>
      </p:pic>
    </p:spTree>
    <p:extLst>
      <p:ext uri="{BB962C8B-B14F-4D97-AF65-F5344CB8AC3E}">
        <p14:creationId xmlns:p14="http://schemas.microsoft.com/office/powerpoint/2010/main" val="3499683222"/>
      </p:ext>
    </p:extLst>
  </p:cSld>
  <p:clrMapOvr>
    <a:masterClrMapping/>
  </p:clrMapOvr>
  <p:transition spd="slow"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47786C-BC21-C912-06E3-8E5F5A8F5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67092"/>
      </p:ext>
    </p:extLst>
  </p:cSld>
  <p:clrMapOvr>
    <a:masterClrMapping/>
  </p:clrMapOvr>
  <p:transition spd="slow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19F22E-4FD7-4369-178D-B0EDC07CF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354C20-13D8-BEEB-8CFC-72C0907354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223870"/>
              </p:ext>
            </p:extLst>
          </p:nvPr>
        </p:nvGraphicFramePr>
        <p:xfrm>
          <a:off x="714799" y="612593"/>
          <a:ext cx="4439778" cy="2674620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479926">
                  <a:extLst>
                    <a:ext uri="{9D8B030D-6E8A-4147-A177-3AD203B41FA5}">
                      <a16:colId xmlns:a16="http://schemas.microsoft.com/office/drawing/2014/main" val="938949300"/>
                    </a:ext>
                  </a:extLst>
                </a:gridCol>
                <a:gridCol w="1479926">
                  <a:extLst>
                    <a:ext uri="{9D8B030D-6E8A-4147-A177-3AD203B41FA5}">
                      <a16:colId xmlns:a16="http://schemas.microsoft.com/office/drawing/2014/main" val="934121307"/>
                    </a:ext>
                  </a:extLst>
                </a:gridCol>
                <a:gridCol w="1479926">
                  <a:extLst>
                    <a:ext uri="{9D8B030D-6E8A-4147-A177-3AD203B41FA5}">
                      <a16:colId xmlns:a16="http://schemas.microsoft.com/office/drawing/2014/main" val="1218030470"/>
                    </a:ext>
                  </a:extLst>
                </a:gridCol>
              </a:tblGrid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Product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VAT System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GST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716526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Base Price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7332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   +12% Excise Duty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3123069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   +12.5% VAT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297294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endParaRPr lang="en-US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50" b="1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b="1" dirty="0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834532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State 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576292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Centre 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2143566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          TOTAL TAX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accent4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219402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endParaRPr lang="en-US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50" b="1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b="1" dirty="0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4199294"/>
                  </a:ext>
                </a:extLst>
              </a:tr>
              <a:tr h="243343"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Value of Product for Customer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4"/>
                          </a:solidFill>
                        </a:rPr>
                        <a:t>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4"/>
                          </a:solidFill>
                        </a:rPr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59325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B3E398C-4F4B-F61B-6F2A-B443F8FDE2E9}"/>
              </a:ext>
            </a:extLst>
          </p:cNvPr>
          <p:cNvSpPr txBox="1"/>
          <p:nvPr/>
        </p:nvSpPr>
        <p:spPr>
          <a:xfrm>
            <a:off x="1027215" y="61437"/>
            <a:ext cx="388916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  <a:latin typeface="Times New Roman" panose="02000000000000000000" pitchFamily="2" charset="0"/>
                <a:ea typeface="Times New Roman" panose="02000000000000000000" pitchFamily="2" charset="0"/>
              </a:rPr>
              <a:t>ILLUSTRATION OF GST</a:t>
            </a:r>
          </a:p>
        </p:txBody>
      </p:sp>
    </p:spTree>
    <p:extLst>
      <p:ext uri="{BB962C8B-B14F-4D97-AF65-F5344CB8AC3E}">
        <p14:creationId xmlns:p14="http://schemas.microsoft.com/office/powerpoint/2010/main" val="263558294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D2D76F-A5D5-AD3C-461C-5B30199A04A3}"/>
              </a:ext>
            </a:extLst>
          </p:cNvPr>
          <p:cNvSpPr txBox="1"/>
          <p:nvPr/>
        </p:nvSpPr>
        <p:spPr>
          <a:xfrm>
            <a:off x="1401164" y="130629"/>
            <a:ext cx="3274621" cy="46166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rgbClr val="FFFF00"/>
                </a:solidFill>
              </a:rPr>
              <a:t> ADVANTAGES OF GST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262FF-1E32-2466-6E97-11D52CD5073F}"/>
              </a:ext>
            </a:extLst>
          </p:cNvPr>
          <p:cNvSpPr txBox="1"/>
          <p:nvPr/>
        </p:nvSpPr>
        <p:spPr>
          <a:xfrm rot="10800000" flipV="1">
            <a:off x="285006" y="664709"/>
            <a:ext cx="333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u="sng" dirty="0">
                <a:solidFill>
                  <a:schemeClr val="bg1"/>
                </a:solidFill>
              </a:rPr>
              <a:t>A. Benefits to Government: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D8FA5-2149-8485-9300-E375FF85339F}"/>
              </a:ext>
            </a:extLst>
          </p:cNvPr>
          <p:cNvSpPr txBox="1"/>
          <p:nvPr/>
        </p:nvSpPr>
        <p:spPr>
          <a:xfrm>
            <a:off x="960911" y="1106456"/>
            <a:ext cx="4863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Increase in Revenue collection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Simple &amp; Easy to Administer (IT System)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Better control on leakage(Input tax credit)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Reduction in inflation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Investment boosting &amp; more employment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755448"/>
      </p:ext>
    </p:extLst>
  </p:cSld>
  <p:clrMapOvr>
    <a:masterClrMapping/>
  </p:clrMapOvr>
  <p:transition spd="med"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1CAF4B-9061-00EC-15B0-D9A2E924A4B6}"/>
              </a:ext>
            </a:extLst>
          </p:cNvPr>
          <p:cNvSpPr txBox="1"/>
          <p:nvPr/>
        </p:nvSpPr>
        <p:spPr>
          <a:xfrm>
            <a:off x="706582" y="0"/>
            <a:ext cx="4865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bg1"/>
                </a:solidFill>
              </a:rPr>
              <a:t>B. Benefits to Business &amp; Industry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6260ED-DCBC-3406-C125-A1CEA5D2483A}"/>
              </a:ext>
            </a:extLst>
          </p:cNvPr>
          <p:cNvSpPr txBox="1"/>
          <p:nvPr/>
        </p:nvSpPr>
        <p:spPr>
          <a:xfrm>
            <a:off x="1270660" y="370112"/>
            <a:ext cx="48659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Easy Compliance (Registration, Returns, payments online)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Uniformity in tax rates &amp; structures (Calculation)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Composition scheme for small business (Fixed rate)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Elimination of multiple taxes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Less corruption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Easy for e- business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93123-55DA-EF1C-4278-EE4A36C05117}"/>
              </a:ext>
            </a:extLst>
          </p:cNvPr>
          <p:cNvSpPr txBox="1"/>
          <p:nvPr/>
        </p:nvSpPr>
        <p:spPr>
          <a:xfrm>
            <a:off x="706582" y="2271429"/>
            <a:ext cx="5024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bg1"/>
                </a:solidFill>
              </a:rPr>
              <a:t>C. Benefits To Consumer/customer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B3E20-63FB-B385-5088-CD33EA91B18B}"/>
              </a:ext>
            </a:extLst>
          </p:cNvPr>
          <p:cNvSpPr txBox="1"/>
          <p:nvPr/>
        </p:nvSpPr>
        <p:spPr>
          <a:xfrm>
            <a:off x="1270660" y="2671539"/>
            <a:ext cx="3042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Single &amp; Transparent tax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Cheaper Goods </a:t>
            </a:r>
          </a:p>
        </p:txBody>
      </p:sp>
    </p:spTree>
    <p:extLst>
      <p:ext uri="{BB962C8B-B14F-4D97-AF65-F5344CB8AC3E}">
        <p14:creationId xmlns:p14="http://schemas.microsoft.com/office/powerpoint/2010/main" val="1244492944"/>
      </p:ext>
    </p:extLst>
  </p:cSld>
  <p:clrMapOvr>
    <a:masterClrMapping/>
  </p:clrMapOvr>
  <p:transition spd="slow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F9867-7051-7A19-3172-C2BF2F1F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42" y="71997"/>
            <a:ext cx="4624865" cy="5821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="1" u="sng" dirty="0">
                <a:solidFill>
                  <a:schemeClr val="bg1"/>
                </a:solidFill>
              </a:rPr>
              <a:t>DISADVANTAGES/ OBJECTIONS OF GST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3128F-791A-316D-85A5-EB46E0F749B5}"/>
              </a:ext>
            </a:extLst>
          </p:cNvPr>
          <p:cNvSpPr txBox="1"/>
          <p:nvPr/>
        </p:nvSpPr>
        <p:spPr>
          <a:xfrm>
            <a:off x="726042" y="945322"/>
            <a:ext cx="50815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High rate of taxes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Higher Threshold limit for Registration (₹40 lac)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No new system(Old wine in new Bottle)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Fear of loss of revenue (manufacturing states)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Difficulty in implementation (new infrastructure)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Left out certain items (Petroleum, Alcohol, Tobacco)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Came in middle of Financial Year</a:t>
            </a:r>
          </a:p>
        </p:txBody>
      </p:sp>
    </p:spTree>
    <p:extLst>
      <p:ext uri="{BB962C8B-B14F-4D97-AF65-F5344CB8AC3E}">
        <p14:creationId xmlns:p14="http://schemas.microsoft.com/office/powerpoint/2010/main" val="270536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DISADVANTAGES/ OBJECTIONS OF GST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Guest User</cp:lastModifiedBy>
  <cp:revision>6</cp:revision>
  <dcterms:created xsi:type="dcterms:W3CDTF">2013-01-27T09:14:16Z</dcterms:created>
  <dcterms:modified xsi:type="dcterms:W3CDTF">2023-11-28T09:18:22Z</dcterms:modified>
  <cp:category/>
</cp:coreProperties>
</file>